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8"/>
  </p:notesMasterIdLst>
  <p:handoutMasterIdLst>
    <p:handoutMasterId r:id="rId9"/>
  </p:handout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82" d="100"/>
          <a:sy n="82" d="100"/>
        </p:scale>
        <p:origin x="-10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4DA95F-4EED-474C-9885-7DFEF737CC78}" type="datetimeFigureOut">
              <a:rPr lang="en-US" smtClean="0"/>
              <a:t>12/7/13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1003370-2DD1-9A4C-89C8-416C0CEE910E}"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EA06E3-B163-1540-AD75-55C144558E8A}" type="datetimeFigureOut">
              <a:rPr lang="en-US" smtClean="0"/>
              <a:t>12/7/13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1C9442-C6B1-6D4D-B4D4-BC0A19A2546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870A15-D348-BC43-94C0-7554B2C5D2EE}"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41F52-A99D-6B47-84F4-8523DA91E3A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870A15-D348-BC43-94C0-7554B2C5D2EE}"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41F52-A99D-6B47-84F4-8523DA91E3A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870A15-D348-BC43-94C0-7554B2C5D2EE}"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41F52-A99D-6B47-84F4-8523DA91E3A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870A15-D348-BC43-94C0-7554B2C5D2EE}"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41F52-A99D-6B47-84F4-8523DA91E3A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870A15-D348-BC43-94C0-7554B2C5D2EE}"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41F52-A99D-6B47-84F4-8523DA91E3A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870A15-D348-BC43-94C0-7554B2C5D2EE}"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F41F52-A99D-6B47-84F4-8523DA91E3A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870A15-D348-BC43-94C0-7554B2C5D2EE}" type="datetimeFigureOut">
              <a:rPr lang="en-US" smtClean="0"/>
              <a:t>12/7/13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F41F52-A99D-6B47-84F4-8523DA91E3A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870A15-D348-BC43-94C0-7554B2C5D2EE}" type="datetimeFigureOut">
              <a:rPr lang="en-US" smtClean="0"/>
              <a:t>12/7/13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F41F52-A99D-6B47-84F4-8523DA91E3A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870A15-D348-BC43-94C0-7554B2C5D2EE}" type="datetimeFigureOut">
              <a:rPr lang="en-US" smtClean="0"/>
              <a:t>12/7/13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F41F52-A99D-6B47-84F4-8523DA91E3A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870A15-D348-BC43-94C0-7554B2C5D2EE}"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F41F52-A99D-6B47-84F4-8523DA91E3A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870A15-D348-BC43-94C0-7554B2C5D2EE}"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F41F52-A99D-6B47-84F4-8523DA91E3A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870A15-D348-BC43-94C0-7554B2C5D2EE}" type="datetimeFigureOut">
              <a:rPr lang="en-US" smtClean="0"/>
              <a:t>12/7/13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F41F52-A99D-6B47-84F4-8523DA91E3A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46075"/>
            <a:ext cx="9144000" cy="1470025"/>
          </a:xfrm>
        </p:spPr>
        <p:txBody>
          <a:bodyPr>
            <a:noAutofit/>
          </a:bodyPr>
          <a:lstStyle/>
          <a:p>
            <a:r>
              <a:rPr lang="en-US" sz="3500" dirty="0" smtClean="0"/>
              <a:t>You </a:t>
            </a:r>
            <a:r>
              <a:rPr lang="en-US" sz="3500" dirty="0"/>
              <a:t>B</a:t>
            </a:r>
            <a:r>
              <a:rPr lang="en-US" sz="3500" dirty="0" smtClean="0"/>
              <a:t>e The Judge: Technology in Kindergarten </a:t>
            </a:r>
            <a:br>
              <a:rPr lang="en-US" sz="3500" dirty="0" smtClean="0"/>
            </a:br>
            <a:r>
              <a:rPr lang="en-US" sz="3500" dirty="0" smtClean="0"/>
              <a:t>Too much or not enough?</a:t>
            </a:r>
            <a:endParaRPr lang="en-US" sz="3500" dirty="0"/>
          </a:p>
        </p:txBody>
      </p:sp>
      <p:sp>
        <p:nvSpPr>
          <p:cNvPr id="3" name="Subtitle 2"/>
          <p:cNvSpPr>
            <a:spLocks noGrp="1"/>
          </p:cNvSpPr>
          <p:nvPr>
            <p:ph type="subTitle" idx="1"/>
          </p:nvPr>
        </p:nvSpPr>
        <p:spPr>
          <a:xfrm>
            <a:off x="1371600" y="5351103"/>
            <a:ext cx="6400800" cy="1991314"/>
          </a:xfrm>
        </p:spPr>
        <p:txBody>
          <a:bodyPr>
            <a:spAutoFit/>
          </a:bodyPr>
          <a:lstStyle/>
          <a:p>
            <a:r>
              <a:rPr lang="en-US" sz="2500" dirty="0" smtClean="0">
                <a:solidFill>
                  <a:schemeClr val="tx1"/>
                </a:solidFill>
              </a:rPr>
              <a:t>By:</a:t>
            </a:r>
          </a:p>
          <a:p>
            <a:r>
              <a:rPr lang="en-US" sz="2500" dirty="0" smtClean="0">
                <a:solidFill>
                  <a:schemeClr val="tx1"/>
                </a:solidFill>
              </a:rPr>
              <a:t>Ashley Goff</a:t>
            </a:r>
          </a:p>
          <a:p>
            <a:r>
              <a:rPr lang="en-US" sz="2500" dirty="0" smtClean="0">
                <a:solidFill>
                  <a:schemeClr val="tx1"/>
                </a:solidFill>
              </a:rPr>
              <a:t>EDU 250 – Foundations of Education</a:t>
            </a:r>
          </a:p>
          <a:p>
            <a:endParaRPr lang="en-US" dirty="0">
              <a:solidFill>
                <a:schemeClr val="tx1"/>
              </a:solidFill>
            </a:endParaRPr>
          </a:p>
        </p:txBody>
      </p:sp>
      <p:pic>
        <p:nvPicPr>
          <p:cNvPr id="4" name="Picture 3" descr="elementary-students-computer-laptop.jpg"/>
          <p:cNvPicPr>
            <a:picLocks noChangeAspect="1"/>
          </p:cNvPicPr>
          <p:nvPr/>
        </p:nvPicPr>
        <p:blipFill>
          <a:blip r:embed="rId2"/>
          <a:stretch>
            <a:fillRect/>
          </a:stretch>
        </p:blipFill>
        <p:spPr>
          <a:xfrm>
            <a:off x="2414293" y="2404703"/>
            <a:ext cx="4445000" cy="29464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40157" y="247833"/>
            <a:ext cx="8229600" cy="1550187"/>
          </a:xfrm>
        </p:spPr>
        <p:txBody>
          <a:bodyPr>
            <a:noAutofit/>
          </a:bodyPr>
          <a:lstStyle/>
          <a:p>
            <a:r>
              <a:rPr lang="en-US" sz="1800" dirty="0"/>
              <a:t>Standard #5: Application of </a:t>
            </a:r>
            <a:r>
              <a:rPr lang="en-US" sz="1800" dirty="0" smtClean="0"/>
              <a:t>Content</a:t>
            </a:r>
            <a:br>
              <a:rPr lang="en-US" sz="1800" dirty="0" smtClean="0"/>
            </a:br>
            <a:r>
              <a:rPr lang="en-US" sz="1800" dirty="0"/>
              <a:t>5(h) The teacher develops and implements supports for learner literacy development across content areas.</a:t>
            </a:r>
            <a:r>
              <a:rPr lang="en-US" sz="1800" dirty="0" smtClean="0"/>
              <a:t/>
            </a:r>
            <a:br>
              <a:rPr lang="en-US" sz="1800" dirty="0" smtClean="0"/>
            </a:br>
            <a:r>
              <a:rPr lang="en-US" sz="3200" dirty="0" smtClean="0"/>
              <a:t>Learning Basic Skills with Computers</a:t>
            </a:r>
            <a:endParaRPr lang="en-US" sz="3200" dirty="0"/>
          </a:p>
        </p:txBody>
      </p:sp>
      <p:sp>
        <p:nvSpPr>
          <p:cNvPr id="5" name="TextBox 4"/>
          <p:cNvSpPr txBox="1"/>
          <p:nvPr/>
        </p:nvSpPr>
        <p:spPr>
          <a:xfrm>
            <a:off x="201350" y="1798020"/>
            <a:ext cx="4553607" cy="4093428"/>
          </a:xfrm>
          <a:prstGeom prst="rect">
            <a:avLst/>
          </a:prstGeom>
          <a:noFill/>
        </p:spPr>
        <p:txBody>
          <a:bodyPr wrap="square" rtlCol="0">
            <a:spAutoFit/>
          </a:bodyPr>
          <a:lstStyle/>
          <a:p>
            <a:pPr algn="ctr"/>
            <a:r>
              <a:rPr lang="en-US" sz="4000" dirty="0" smtClean="0"/>
              <a:t>Pros</a:t>
            </a:r>
          </a:p>
          <a:p>
            <a:r>
              <a:rPr lang="en-US" sz="2000" dirty="0" smtClean="0"/>
              <a:t>- Using word processing, Power </a:t>
            </a:r>
            <a:r>
              <a:rPr lang="en-US" sz="2000" dirty="0"/>
              <a:t>P</a:t>
            </a:r>
            <a:r>
              <a:rPr lang="en-US" sz="2000" dirty="0" smtClean="0"/>
              <a:t>oint and other programs enables the learner to have an outlet for creativity.</a:t>
            </a:r>
          </a:p>
          <a:p>
            <a:pPr>
              <a:buFontTx/>
              <a:buChar char="-"/>
            </a:pPr>
            <a:endParaRPr lang="en-US" sz="2000" dirty="0" smtClean="0"/>
          </a:p>
          <a:p>
            <a:pPr>
              <a:buFontTx/>
              <a:buChar char="-"/>
            </a:pPr>
            <a:r>
              <a:rPr lang="en-US" sz="2000" dirty="0" smtClean="0"/>
              <a:t> Enhance the inevitably needed skill of typing.</a:t>
            </a:r>
          </a:p>
          <a:p>
            <a:pPr>
              <a:buFontTx/>
              <a:buChar char="-"/>
            </a:pPr>
            <a:endParaRPr lang="en-US" sz="2000" dirty="0" smtClean="0"/>
          </a:p>
          <a:p>
            <a:pPr>
              <a:buFontTx/>
              <a:buChar char="-"/>
            </a:pPr>
            <a:r>
              <a:rPr lang="en-US" sz="2000" dirty="0" smtClean="0"/>
              <a:t> </a:t>
            </a:r>
            <a:r>
              <a:rPr lang="en-US" sz="2000" dirty="0"/>
              <a:t>T</a:t>
            </a:r>
            <a:r>
              <a:rPr lang="en-US" sz="2000" dirty="0" smtClean="0"/>
              <a:t>he student would have more ways to present the new topics they have learned to their peers.</a:t>
            </a:r>
          </a:p>
          <a:p>
            <a:endParaRPr lang="en-US" sz="2000" dirty="0"/>
          </a:p>
        </p:txBody>
      </p:sp>
      <p:sp>
        <p:nvSpPr>
          <p:cNvPr id="7" name="TextBox 6"/>
          <p:cNvSpPr txBox="1"/>
          <p:nvPr/>
        </p:nvSpPr>
        <p:spPr>
          <a:xfrm>
            <a:off x="4754957" y="1798020"/>
            <a:ext cx="3931843" cy="5324535"/>
          </a:xfrm>
          <a:prstGeom prst="rect">
            <a:avLst/>
          </a:prstGeom>
          <a:noFill/>
        </p:spPr>
        <p:txBody>
          <a:bodyPr wrap="square" rtlCol="0">
            <a:spAutoFit/>
          </a:bodyPr>
          <a:lstStyle/>
          <a:p>
            <a:pPr algn="ctr"/>
            <a:r>
              <a:rPr lang="en-US" sz="4000" dirty="0" smtClean="0"/>
              <a:t>Cons</a:t>
            </a:r>
          </a:p>
          <a:p>
            <a:pPr>
              <a:buFontTx/>
              <a:buChar char="-"/>
            </a:pPr>
            <a:r>
              <a:rPr lang="en-US" sz="2000" dirty="0" smtClean="0"/>
              <a:t>Students may become less willing to practice the active skill of writing, along with spelling and grammar.</a:t>
            </a:r>
          </a:p>
          <a:p>
            <a:pPr>
              <a:buFontTx/>
              <a:buChar char="-"/>
            </a:pPr>
            <a:endParaRPr lang="en-US" sz="2000" dirty="0" smtClean="0"/>
          </a:p>
          <a:p>
            <a:pPr>
              <a:buFontTx/>
              <a:buChar char="-"/>
            </a:pPr>
            <a:r>
              <a:rPr lang="en-US" sz="2000" dirty="0" smtClean="0"/>
              <a:t> </a:t>
            </a:r>
            <a:r>
              <a:rPr lang="en-US" sz="2000" dirty="0"/>
              <a:t>S</a:t>
            </a:r>
            <a:r>
              <a:rPr lang="en-US" sz="2000" dirty="0" smtClean="0"/>
              <a:t>tudents could become dependent on spell-check and auto-correct.</a:t>
            </a:r>
          </a:p>
          <a:p>
            <a:pPr>
              <a:buFontTx/>
              <a:buChar char="-"/>
            </a:pPr>
            <a:endParaRPr lang="en-US" sz="2000" dirty="0" smtClean="0"/>
          </a:p>
          <a:p>
            <a:pPr>
              <a:buFontTx/>
              <a:buChar char="-"/>
            </a:pPr>
            <a:r>
              <a:rPr lang="en-US" sz="2000" dirty="0" smtClean="0"/>
              <a:t> There is always a chance that a student will get distracted when such amazing tools are placed in their hands.</a:t>
            </a:r>
          </a:p>
          <a:p>
            <a:endParaRPr lang="en-US" sz="4000" dirty="0" smtClean="0"/>
          </a:p>
          <a:p>
            <a:endParaRPr lang="en-US" sz="4000"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800" dirty="0" smtClean="0"/>
              <a:t>Standard #5: Application of Content</a:t>
            </a:r>
            <a:r>
              <a:rPr lang="en-US" sz="1800" dirty="0" smtClean="0"/>
              <a:t/>
            </a:r>
            <a:br>
              <a:rPr lang="en-US" sz="1800" dirty="0" smtClean="0"/>
            </a:br>
            <a:r>
              <a:rPr lang="en-US" sz="1800" dirty="0" smtClean="0"/>
              <a:t>5(o) The teacher understands creative thinking processes and how to engage learners in producing original work.</a:t>
            </a:r>
            <a:r>
              <a:rPr lang="en-US" sz="1800" dirty="0" smtClean="0"/>
              <a:t/>
            </a:r>
            <a:br>
              <a:rPr lang="en-US" sz="1800" dirty="0" smtClean="0"/>
            </a:br>
            <a:r>
              <a:rPr lang="en-US" sz="3200" dirty="0" smtClean="0"/>
              <a:t>Computers – One for the classroom to share</a:t>
            </a:r>
            <a:endParaRPr lang="en-US" sz="1800" dirty="0"/>
          </a:p>
        </p:txBody>
      </p:sp>
      <p:sp>
        <p:nvSpPr>
          <p:cNvPr id="4" name="TextBox 3"/>
          <p:cNvSpPr txBox="1"/>
          <p:nvPr/>
        </p:nvSpPr>
        <p:spPr>
          <a:xfrm>
            <a:off x="457200" y="1564243"/>
            <a:ext cx="3794673" cy="5293757"/>
          </a:xfrm>
          <a:prstGeom prst="rect">
            <a:avLst/>
          </a:prstGeom>
          <a:noFill/>
        </p:spPr>
        <p:txBody>
          <a:bodyPr wrap="square" rtlCol="0">
            <a:spAutoFit/>
          </a:bodyPr>
          <a:lstStyle/>
          <a:p>
            <a:pPr algn="ctr"/>
            <a:r>
              <a:rPr lang="en-US" sz="4000" dirty="0" smtClean="0"/>
              <a:t>Pros</a:t>
            </a:r>
          </a:p>
          <a:p>
            <a:pPr>
              <a:buFontTx/>
              <a:buChar char="-"/>
            </a:pPr>
            <a:r>
              <a:rPr lang="en-US" sz="2000" dirty="0" smtClean="0"/>
              <a:t> The students will learn to share by only having one computer in the classroom.</a:t>
            </a:r>
          </a:p>
          <a:p>
            <a:pPr>
              <a:buFontTx/>
              <a:buChar char="-"/>
            </a:pPr>
            <a:endParaRPr lang="en-US" sz="2000" dirty="0" smtClean="0"/>
          </a:p>
          <a:p>
            <a:pPr>
              <a:buFontTx/>
              <a:buChar char="-"/>
            </a:pPr>
            <a:r>
              <a:rPr lang="en-US" sz="2000" dirty="0" smtClean="0"/>
              <a:t> The computer can have subject specific programs; spelling, mathematics, problem solving etc.</a:t>
            </a:r>
          </a:p>
          <a:p>
            <a:pPr>
              <a:buFontTx/>
              <a:buChar char="-"/>
            </a:pPr>
            <a:endParaRPr lang="en-US" sz="2000" dirty="0" smtClean="0"/>
          </a:p>
          <a:p>
            <a:pPr>
              <a:buFontTx/>
              <a:buChar char="-"/>
            </a:pPr>
            <a:r>
              <a:rPr lang="en-US" sz="2000" dirty="0" smtClean="0"/>
              <a:t> Students can use it as an individual creative outlet, but also with having only one computer, this makes the students have to work more hands on with important projects. </a:t>
            </a:r>
          </a:p>
          <a:p>
            <a:endParaRPr lang="en-US" dirty="0"/>
          </a:p>
        </p:txBody>
      </p:sp>
      <p:sp>
        <p:nvSpPr>
          <p:cNvPr id="5" name="TextBox 4"/>
          <p:cNvSpPr txBox="1"/>
          <p:nvPr/>
        </p:nvSpPr>
        <p:spPr>
          <a:xfrm>
            <a:off x="4553607" y="1564243"/>
            <a:ext cx="4369329" cy="5324535"/>
          </a:xfrm>
          <a:prstGeom prst="rect">
            <a:avLst/>
          </a:prstGeom>
          <a:noFill/>
        </p:spPr>
        <p:txBody>
          <a:bodyPr wrap="square" rtlCol="0">
            <a:spAutoFit/>
          </a:bodyPr>
          <a:lstStyle/>
          <a:p>
            <a:pPr algn="ctr"/>
            <a:r>
              <a:rPr lang="en-US" sz="4000" dirty="0" smtClean="0"/>
              <a:t>Cons</a:t>
            </a:r>
          </a:p>
          <a:p>
            <a:pPr>
              <a:buFontTx/>
              <a:buChar char="-"/>
            </a:pPr>
            <a:r>
              <a:rPr lang="en-US" sz="2000" dirty="0" smtClean="0"/>
              <a:t> Not all the students might get time on the computer, causing possible confrontations with other students.</a:t>
            </a:r>
          </a:p>
          <a:p>
            <a:pPr>
              <a:buFontTx/>
              <a:buChar char="-"/>
            </a:pPr>
            <a:endParaRPr lang="en-US" sz="2000" dirty="0" smtClean="0"/>
          </a:p>
          <a:p>
            <a:pPr>
              <a:buFontTx/>
              <a:buChar char="-"/>
            </a:pPr>
            <a:r>
              <a:rPr lang="en-US" sz="2000" dirty="0" smtClean="0"/>
              <a:t> More importantly, students might get left behind if there isn’t enough time for each student to use the computer and learn skills from the educational programs.</a:t>
            </a:r>
          </a:p>
          <a:p>
            <a:pPr>
              <a:buFontTx/>
              <a:buChar char="-"/>
            </a:pPr>
            <a:endParaRPr lang="en-US" sz="2000" dirty="0" smtClean="0"/>
          </a:p>
          <a:p>
            <a:pPr>
              <a:buFontTx/>
              <a:buChar char="-"/>
            </a:pPr>
            <a:r>
              <a:rPr lang="en-US" sz="2000" dirty="0" smtClean="0"/>
              <a:t> Some students may not understand yet how to use a computer, since computer classes most likely won’t be until 2</a:t>
            </a:r>
            <a:r>
              <a:rPr lang="en-US" sz="2000" baseline="30000" dirty="0" smtClean="0"/>
              <a:t>nd</a:t>
            </a:r>
            <a:r>
              <a:rPr lang="en-US" sz="2000" dirty="0" smtClean="0"/>
              <a:t> or 3</a:t>
            </a:r>
            <a:r>
              <a:rPr lang="en-US" sz="2000" baseline="30000" dirty="0" smtClean="0"/>
              <a:t>rd</a:t>
            </a:r>
            <a:r>
              <a:rPr lang="en-US" sz="2000" dirty="0" smtClean="0"/>
              <a:t> grade.</a:t>
            </a:r>
          </a:p>
          <a:p>
            <a:r>
              <a:rPr lang="en-US" sz="2000" dirty="0"/>
              <a:t> </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7320"/>
            <a:ext cx="8229600" cy="1143000"/>
          </a:xfrm>
        </p:spPr>
        <p:txBody>
          <a:bodyPr>
            <a:noAutofit/>
          </a:bodyPr>
          <a:lstStyle/>
          <a:p>
            <a:r>
              <a:rPr lang="en-US" sz="1600" dirty="0" smtClean="0"/>
              <a:t>Standard #5: Application of Content</a:t>
            </a:r>
            <a:br>
              <a:rPr lang="en-US" sz="1600" dirty="0" smtClean="0"/>
            </a:br>
            <a:r>
              <a:rPr lang="en-US" sz="1600" dirty="0" smtClean="0"/>
              <a:t>5(c) The teacher facilitates learners’ use of current tools and resources to maximize content learning in varied contexts.</a:t>
            </a:r>
            <a:r>
              <a:rPr lang="en-US" sz="1600" dirty="0" smtClean="0"/>
              <a:t/>
            </a:r>
            <a:br>
              <a:rPr lang="en-US" sz="1600" dirty="0" smtClean="0"/>
            </a:br>
            <a:r>
              <a:rPr lang="en-US" sz="1600" dirty="0" smtClean="0"/>
              <a:t>NETS-S 2(a-d) </a:t>
            </a:r>
            <a:r>
              <a:rPr lang="en-US" sz="1600" dirty="0"/>
              <a:t>Design and Develop Digital Age </a:t>
            </a:r>
            <a:r>
              <a:rPr lang="en-US" sz="1600" dirty="0" smtClean="0"/>
              <a:t>Learning Experiences </a:t>
            </a:r>
            <a:r>
              <a:rPr lang="en-US" sz="1600" dirty="0"/>
              <a:t>and </a:t>
            </a:r>
            <a:r>
              <a:rPr lang="en-US" sz="1600" dirty="0" smtClean="0"/>
              <a:t>Assessments Teachers </a:t>
            </a:r>
            <a:r>
              <a:rPr lang="en-US" sz="1600" dirty="0"/>
              <a:t>design, develop, and evaluate authentic learning experiences and assessment incorporating contemporary tools and resources to maximize content learning in context and to develop the knowledge, skills, and attitudes identified in the NETS·S</a:t>
            </a:r>
            <a:r>
              <a:rPr lang="en-US" sz="1600" dirty="0" smtClean="0"/>
              <a:t>.</a:t>
            </a:r>
            <a:br>
              <a:rPr lang="en-US" sz="1600" dirty="0" smtClean="0"/>
            </a:br>
            <a:r>
              <a:rPr lang="en-US" sz="2900" dirty="0" smtClean="0"/>
              <a:t>Computers for each student</a:t>
            </a:r>
            <a:endParaRPr lang="en-US" sz="2900" dirty="0"/>
          </a:p>
        </p:txBody>
      </p:sp>
      <p:sp>
        <p:nvSpPr>
          <p:cNvPr id="3" name="TextBox 2"/>
          <p:cNvSpPr txBox="1"/>
          <p:nvPr/>
        </p:nvSpPr>
        <p:spPr>
          <a:xfrm>
            <a:off x="209384" y="2493818"/>
            <a:ext cx="4545573" cy="3170099"/>
          </a:xfrm>
          <a:prstGeom prst="rect">
            <a:avLst/>
          </a:prstGeom>
          <a:noFill/>
        </p:spPr>
        <p:txBody>
          <a:bodyPr wrap="square" rtlCol="0">
            <a:spAutoFit/>
          </a:bodyPr>
          <a:lstStyle/>
          <a:p>
            <a:pPr algn="ctr"/>
            <a:r>
              <a:rPr lang="en-US" sz="4000" dirty="0" smtClean="0"/>
              <a:t>Pros</a:t>
            </a:r>
          </a:p>
          <a:p>
            <a:pPr>
              <a:buFontTx/>
              <a:buChar char="-"/>
            </a:pPr>
            <a:r>
              <a:rPr lang="en-US" sz="2000" dirty="0" smtClean="0"/>
              <a:t> Students learn to work independently, and can learn the importance of dead lines and responsibilities.</a:t>
            </a:r>
          </a:p>
          <a:p>
            <a:pPr>
              <a:buFontTx/>
              <a:buChar char="-"/>
            </a:pPr>
            <a:endParaRPr lang="en-US" sz="2000" dirty="0" smtClean="0"/>
          </a:p>
          <a:p>
            <a:pPr>
              <a:buFontTx/>
              <a:buChar char="-"/>
            </a:pPr>
            <a:r>
              <a:rPr lang="en-US" sz="2000" dirty="0" smtClean="0"/>
              <a:t> Each student is free to express individual creativity and personality through projects and visuals.</a:t>
            </a:r>
          </a:p>
          <a:p>
            <a:pPr>
              <a:buFontTx/>
              <a:buChar char="-"/>
            </a:pPr>
            <a:endParaRPr lang="en-US" sz="2000" dirty="0"/>
          </a:p>
        </p:txBody>
      </p:sp>
      <p:sp>
        <p:nvSpPr>
          <p:cNvPr id="4" name="TextBox 3"/>
          <p:cNvSpPr txBox="1"/>
          <p:nvPr/>
        </p:nvSpPr>
        <p:spPr>
          <a:xfrm>
            <a:off x="5002773" y="2493818"/>
            <a:ext cx="4141227" cy="3785652"/>
          </a:xfrm>
          <a:prstGeom prst="rect">
            <a:avLst/>
          </a:prstGeom>
          <a:noFill/>
        </p:spPr>
        <p:txBody>
          <a:bodyPr wrap="square" rtlCol="0">
            <a:spAutoFit/>
          </a:bodyPr>
          <a:lstStyle/>
          <a:p>
            <a:pPr algn="ctr"/>
            <a:r>
              <a:rPr lang="en-US" sz="4000" dirty="0" smtClean="0"/>
              <a:t>Cons</a:t>
            </a:r>
          </a:p>
          <a:p>
            <a:pPr>
              <a:buFontTx/>
              <a:buChar char="-"/>
            </a:pPr>
            <a:r>
              <a:rPr lang="en-US" sz="2000" dirty="0" smtClean="0"/>
              <a:t> It is certainly expensive to have a computer for each student, can every parent afford a security deposit and/or insurance?</a:t>
            </a:r>
          </a:p>
          <a:p>
            <a:endParaRPr lang="en-US" sz="2000" dirty="0" smtClean="0"/>
          </a:p>
          <a:p>
            <a:r>
              <a:rPr lang="en-US" sz="2000" dirty="0" smtClean="0"/>
              <a:t>- Depending on classroom size, students might get left behind if they get overwhelmed with using such technology.</a:t>
            </a:r>
          </a:p>
          <a:p>
            <a:pPr algn="ctr">
              <a:buFontTx/>
              <a:buChar char="-"/>
            </a:pP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15481" y="789967"/>
            <a:ext cx="8229600" cy="1143000"/>
          </a:xfrm>
        </p:spPr>
        <p:txBody>
          <a:bodyPr>
            <a:noAutofit/>
          </a:bodyPr>
          <a:lstStyle/>
          <a:p>
            <a:r>
              <a:rPr lang="en-US" sz="1600" dirty="0" smtClean="0"/>
              <a:t>Standard #5: Application of Content</a:t>
            </a:r>
            <a:br>
              <a:rPr lang="en-US" sz="1600" dirty="0" smtClean="0"/>
            </a:br>
            <a:r>
              <a:rPr lang="en-US" sz="1600" dirty="0"/>
              <a:t>5(g) The teacher facilitates learners’ ability to develop diverse social and cultural perspectives that expand their understanding of local and global issues and create novel approaches to solving problems</a:t>
            </a:r>
            <a:r>
              <a:rPr lang="en-US" sz="1600" dirty="0" smtClean="0"/>
              <a:t>.</a:t>
            </a:r>
            <a:br>
              <a:rPr lang="en-US" sz="1600" dirty="0" smtClean="0"/>
            </a:br>
            <a:r>
              <a:rPr lang="en-US" sz="1600" dirty="0"/>
              <a:t>5(p) The teacher knows where and how to access resources to build global awareness and understanding, and how to integrate them into the curriculum</a:t>
            </a:r>
            <a:r>
              <a:rPr lang="en-US" sz="1600" dirty="0" smtClean="0"/>
              <a:t>.</a:t>
            </a:r>
            <a:br>
              <a:rPr lang="en-US" sz="1600" dirty="0" smtClean="0"/>
            </a:br>
            <a:r>
              <a:rPr lang="en-US" sz="1600" dirty="0" smtClean="0"/>
              <a:t/>
            </a:r>
            <a:br>
              <a:rPr lang="en-US" sz="1600" dirty="0" smtClean="0"/>
            </a:br>
            <a:r>
              <a:rPr lang="en-US" sz="2900" dirty="0" smtClean="0"/>
              <a:t>Exploring the world through the Internet</a:t>
            </a:r>
            <a:r>
              <a:rPr lang="en-US" sz="1600" dirty="0" smtClean="0"/>
              <a:t/>
            </a:r>
            <a:br>
              <a:rPr lang="en-US" sz="1600" dirty="0" smtClean="0"/>
            </a:br>
            <a:endParaRPr lang="en-US" sz="1600" dirty="0"/>
          </a:p>
        </p:txBody>
      </p:sp>
      <p:sp>
        <p:nvSpPr>
          <p:cNvPr id="3" name="TextBox 2"/>
          <p:cNvSpPr txBox="1"/>
          <p:nvPr/>
        </p:nvSpPr>
        <p:spPr>
          <a:xfrm>
            <a:off x="1" y="2298726"/>
            <a:ext cx="4630280" cy="3170099"/>
          </a:xfrm>
          <a:prstGeom prst="rect">
            <a:avLst/>
          </a:prstGeom>
          <a:noFill/>
        </p:spPr>
        <p:txBody>
          <a:bodyPr wrap="square" rtlCol="0">
            <a:spAutoFit/>
          </a:bodyPr>
          <a:lstStyle/>
          <a:p>
            <a:pPr algn="ctr"/>
            <a:r>
              <a:rPr lang="en-US" sz="4000" dirty="0" smtClean="0"/>
              <a:t>Pros</a:t>
            </a:r>
          </a:p>
          <a:p>
            <a:pPr>
              <a:buFontTx/>
              <a:buChar char="-"/>
            </a:pPr>
            <a:r>
              <a:rPr lang="en-US" sz="2000" dirty="0" smtClean="0"/>
              <a:t> The student has infinite resources to understand and learn about other cultures and languages</a:t>
            </a:r>
          </a:p>
          <a:p>
            <a:pPr>
              <a:buFontTx/>
              <a:buChar char="-"/>
            </a:pPr>
            <a:endParaRPr lang="en-US" sz="2000" dirty="0" smtClean="0"/>
          </a:p>
          <a:p>
            <a:pPr>
              <a:buFontTx/>
              <a:buChar char="-"/>
            </a:pPr>
            <a:r>
              <a:rPr lang="en-US" sz="2000" dirty="0" smtClean="0"/>
              <a:t> The students can research for projects, investigate fun ways to present their topic and help teach their peers what they’ve learned.</a:t>
            </a:r>
            <a:endParaRPr lang="en-US" sz="2000" dirty="0"/>
          </a:p>
        </p:txBody>
      </p:sp>
      <p:sp>
        <p:nvSpPr>
          <p:cNvPr id="4" name="TextBox 3"/>
          <p:cNvSpPr txBox="1"/>
          <p:nvPr/>
        </p:nvSpPr>
        <p:spPr>
          <a:xfrm>
            <a:off x="4630281" y="2298726"/>
            <a:ext cx="4582049" cy="3785652"/>
          </a:xfrm>
          <a:prstGeom prst="rect">
            <a:avLst/>
          </a:prstGeom>
          <a:noFill/>
        </p:spPr>
        <p:txBody>
          <a:bodyPr wrap="square" rtlCol="0">
            <a:spAutoFit/>
          </a:bodyPr>
          <a:lstStyle/>
          <a:p>
            <a:pPr algn="ctr"/>
            <a:r>
              <a:rPr lang="en-US" sz="4000" dirty="0" smtClean="0"/>
              <a:t>Cons</a:t>
            </a:r>
          </a:p>
          <a:p>
            <a:pPr>
              <a:buFontTx/>
              <a:buChar char="-"/>
            </a:pPr>
            <a:r>
              <a:rPr lang="en-US" sz="2000" dirty="0" smtClean="0"/>
              <a:t>Most schools by now have inappropriate websites blocked, but students can still get distracted from searching for what they’re trying to learn about.</a:t>
            </a:r>
          </a:p>
          <a:p>
            <a:pPr>
              <a:buFontTx/>
              <a:buChar char="-"/>
            </a:pPr>
            <a:endParaRPr lang="en-US" sz="2000" dirty="0" smtClean="0"/>
          </a:p>
          <a:p>
            <a:pPr>
              <a:buFontTx/>
              <a:buChar char="-"/>
            </a:pPr>
            <a:r>
              <a:rPr lang="en-US" sz="2000" dirty="0" smtClean="0"/>
              <a:t> Physical injury is possible if the students are using the computer all the time. </a:t>
            </a:r>
            <a:r>
              <a:rPr lang="en-US" sz="2000" dirty="0"/>
              <a:t>E</a:t>
            </a:r>
            <a:r>
              <a:rPr lang="en-US" sz="2000" dirty="0" smtClean="0"/>
              <a:t>yestrain, carpal tunnel and sitting for long periods of time means lack of physical activity.</a:t>
            </a: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a:t>
            </a:r>
            <a:endParaRPr lang="en-US" dirty="0"/>
          </a:p>
        </p:txBody>
      </p:sp>
      <p:sp>
        <p:nvSpPr>
          <p:cNvPr id="3" name="TextBox 2"/>
          <p:cNvSpPr txBox="1"/>
          <p:nvPr/>
        </p:nvSpPr>
        <p:spPr>
          <a:xfrm rot="10800000" flipV="1">
            <a:off x="172832" y="2338617"/>
            <a:ext cx="8971168" cy="923330"/>
          </a:xfrm>
          <a:prstGeom prst="rect">
            <a:avLst/>
          </a:prstGeom>
          <a:noFill/>
        </p:spPr>
        <p:txBody>
          <a:bodyPr wrap="square" rtlCol="0">
            <a:spAutoFit/>
          </a:bodyPr>
          <a:lstStyle/>
          <a:p>
            <a:r>
              <a:rPr lang="en-US" dirty="0" smtClean="0"/>
              <a:t>Elementary </a:t>
            </a:r>
            <a:r>
              <a:rPr lang="en-US" dirty="0"/>
              <a:t>school students using technology to learn. Digital image. </a:t>
            </a:r>
            <a:r>
              <a:rPr lang="en-US" i="1" dirty="0"/>
              <a:t>New Hands-on Approach</a:t>
            </a:r>
            <a:r>
              <a:rPr lang="en-US" i="1" dirty="0" smtClean="0"/>
              <a:t> 	for </a:t>
            </a:r>
            <a:r>
              <a:rPr lang="en-US" i="1" dirty="0"/>
              <a:t>Math Education. </a:t>
            </a:r>
            <a:r>
              <a:rPr lang="en-US" i="1" dirty="0" err="1"/>
              <a:t>N.p</a:t>
            </a:r>
            <a:r>
              <a:rPr lang="en-US" i="1" dirty="0"/>
              <a:t>., 8 Apr. 2011. Web. 09 Dec. 2013. &lt;http://</a:t>
            </a:r>
            <a:r>
              <a:rPr lang="en-US" i="1" dirty="0" err="1"/>
              <a:t>degreedirectory.org</a:t>
            </a:r>
            <a:r>
              <a:rPr lang="en-US" i="1" dirty="0" smtClean="0"/>
              <a:t>/	</a:t>
            </a:r>
            <a:r>
              <a:rPr lang="en-US" i="1" dirty="0" err="1" smtClean="0"/>
              <a:t>articles</a:t>
            </a:r>
            <a:r>
              <a:rPr lang="en-US" i="1" dirty="0" err="1"/>
              <a:t>/New_Hands-on_Approach_for_Math_Educ</a:t>
            </a:r>
            <a:endParaRPr lang="en-US" dirty="0"/>
          </a:p>
        </p:txBody>
      </p:sp>
    </p:spTree>
  </p:cSld>
  <p:clrMapOvr>
    <a:masterClrMapping/>
  </p:clrMapOvr>
</p:sld>
</file>

<file path=ppt/theme/theme1.xml><?xml version="1.0" encoding="utf-8"?>
<a:theme xmlns:a="http://schemas.openxmlformats.org/drawingml/2006/main" name="Office Them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3147</TotalTime>
  <Words>747</Words>
  <Application>Microsoft Macintosh PowerPoint</Application>
  <PresentationFormat>On-screen Show (4:3)</PresentationFormat>
  <Paragraphs>51</Paragraphs>
  <Slides>6</Slides>
  <Notes>0</Notes>
  <HiddenSlides>0</HiddenSlides>
  <MMClips>0</MMClips>
  <ScaleCrop>false</ScaleCrop>
  <HeadingPairs>
    <vt:vector size="4" baseType="variant">
      <vt:variant>
        <vt:lpstr>Design Template</vt:lpstr>
      </vt:variant>
      <vt:variant>
        <vt:i4>1</vt:i4>
      </vt:variant>
      <vt:variant>
        <vt:lpstr>Slide Titles</vt:lpstr>
      </vt:variant>
      <vt:variant>
        <vt:i4>6</vt:i4>
      </vt:variant>
    </vt:vector>
  </HeadingPairs>
  <TitlesOfParts>
    <vt:vector size="7" baseType="lpstr">
      <vt:lpstr>Office Theme</vt:lpstr>
      <vt:lpstr>You Be The Judge: Technology in Kindergarten  Too much or not enough?</vt:lpstr>
      <vt:lpstr>Standard #5: Application of Content 5(h) The teacher develops and implements supports for learner literacy development across content areas. Learning Basic Skills with Computers</vt:lpstr>
      <vt:lpstr>Standard #5: Application of Content 5(o) The teacher understands creative thinking processes and how to engage learners in producing original work. Computers – One for the classroom to share</vt:lpstr>
      <vt:lpstr>Standard #5: Application of Content 5(c) The teacher facilitates learners’ use of current tools and resources to maximize content learning in varied contexts. NETS-S 2(a-d) Design and Develop Digital Age Learning Experiences and Assessments Teachers design, develop, and evaluate authentic learning experiences and assessment incorporating contemporary tools and resources to maximize content learning in context and to develop the knowledge, skills, and attitudes identified in the NETS·S. Computers for each student</vt:lpstr>
      <vt:lpstr>Standard #5: Application of Content 5(g) The teacher facilitates learners’ ability to develop diverse social and cultural perspectives that expand their understanding of local and global issues and create novel approaches to solving problems. 5(p) The teacher knows where and how to access resources to build global awareness and understanding, and how to integrate them into the curriculum.  Exploring the world through the Internet </vt:lpstr>
      <vt:lpstr>Works Cited</vt:lpstr>
    </vt:vector>
  </TitlesOfParts>
  <Company>University of Maine at Orono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 Be The Judge: Technology in the Classroom</dc:title>
  <dc:creator>Ashley Goff</dc:creator>
  <cp:lastModifiedBy>Ashley Goff</cp:lastModifiedBy>
  <cp:revision>19</cp:revision>
  <dcterms:created xsi:type="dcterms:W3CDTF">2013-12-07T16:05:28Z</dcterms:created>
  <dcterms:modified xsi:type="dcterms:W3CDTF">2013-12-09T20:32:38Z</dcterms:modified>
</cp:coreProperties>
</file>